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256" r:id="rId2"/>
    <p:sldId id="258" r:id="rId3"/>
    <p:sldId id="262" r:id="rId4"/>
    <p:sldId id="263" r:id="rId5"/>
    <p:sldId id="296" r:id="rId6"/>
    <p:sldId id="297" r:id="rId7"/>
    <p:sldId id="298" r:id="rId8"/>
    <p:sldId id="299" r:id="rId9"/>
    <p:sldId id="301" r:id="rId10"/>
    <p:sldId id="300" r:id="rId11"/>
    <p:sldId id="302" r:id="rId12"/>
    <p:sldId id="305" r:id="rId13"/>
    <p:sldId id="303" r:id="rId14"/>
    <p:sldId id="304" r:id="rId15"/>
    <p:sldId id="306" r:id="rId16"/>
    <p:sldId id="307" r:id="rId17"/>
    <p:sldId id="308" r:id="rId18"/>
    <p:sldId id="267" r:id="rId19"/>
    <p:sldId id="269" r:id="rId20"/>
  </p:sldIdLst>
  <p:sldSz cx="9144000" cy="5143500" type="screen16x9"/>
  <p:notesSz cx="6858000" cy="9144000"/>
  <p:embeddedFontLst>
    <p:embeddedFont>
      <p:font typeface="Advent Pro Light" panose="020B0604020202020204" charset="0"/>
      <p:regular r:id="rId22"/>
      <p:bold r:id="rId23"/>
    </p:embeddedFont>
    <p:embeddedFont>
      <p:font typeface="Anton" pitchFamily="2" charset="0"/>
      <p:regular r:id="rId24"/>
    </p:embeddedFont>
    <p:embeddedFont>
      <p:font typeface="B Nazanin" panose="00000400000000000000" pitchFamily="2" charset="-78"/>
      <p:regular r:id="rId25"/>
    </p:embeddedFont>
    <p:embeddedFont>
      <p:font typeface="B Titr" panose="00000700000000000000" pitchFamily="2" charset="-78"/>
      <p:bold r:id="rId26"/>
    </p:embeddedFont>
    <p:embeddedFont>
      <p:font typeface="Constantia" panose="02030602050306030303" pitchFamily="18" charset="0"/>
      <p:regular r:id="rId27"/>
      <p:bold r:id="rId28"/>
      <p:italic r:id="rId29"/>
      <p:boldItalic r:id="rId30"/>
    </p:embeddedFont>
    <p:embeddedFont>
      <p:font typeface="Fira Sans Condensed Light" panose="020B0403050000020004" pitchFamily="34" charset="0"/>
      <p:regular r:id="rId31"/>
      <p:bold r:id="rId32"/>
      <p:italic r:id="rId33"/>
      <p:boldItalic r:id="rId34"/>
    </p:embeddedFont>
    <p:embeddedFont>
      <p:font typeface="Josefin Slab" pitchFamily="2" charset="0"/>
      <p:regular r:id="rId35"/>
      <p:bold r:id="rId36"/>
      <p:italic r:id="rId37"/>
      <p:boldItalic r:id="rId38"/>
    </p:embeddedFont>
    <p:embeddedFont>
      <p:font typeface="Rajdhani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555811-1D9C-47DD-87D6-27CE3F40A382}">
  <a:tblStyle styleId="{B9555811-1D9C-47DD-87D6-27CE3F40A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D4A3EE39-2E5B-C76E-AB1A-BC1EEFB8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ACE6A292-3B82-509C-AD23-77EE17444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F7E69E78-6341-161F-B79F-B2D53D0CB2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22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EB090861-8AE7-9E97-14D6-5FC4618F6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B096175E-B45A-A62D-8A72-29C7C3214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3189AFAD-3843-6C3D-61E7-5BF045352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07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0D957283-2124-3D36-F5C3-D01BD21E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>
            <a:extLst>
              <a:ext uri="{FF2B5EF4-FFF2-40B4-BE49-F238E27FC236}">
                <a16:creationId xmlns:a16="http://schemas.microsoft.com/office/drawing/2014/main" id="{CE0DDDBD-4AF7-8B7D-A266-4ED2C82E7B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>
            <a:extLst>
              <a:ext uri="{FF2B5EF4-FFF2-40B4-BE49-F238E27FC236}">
                <a16:creationId xmlns:a16="http://schemas.microsoft.com/office/drawing/2014/main" id="{74D9F92C-66A8-2C51-27D9-C6A648A9F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384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BB73F223-E84C-E8E3-FFE4-3EC03F4BE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0C8096A6-8628-7849-063C-079EF0800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1AC18252-4176-6EEC-739E-C9FE8A2308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505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50E86664-853A-E63F-4623-FDCD9912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1E305357-037B-67C7-2A98-47DF24042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11865EDC-9285-D294-86E8-F071B5609A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730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FEAB8C8A-7DC0-BBFB-839D-D5124B14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>
            <a:extLst>
              <a:ext uri="{FF2B5EF4-FFF2-40B4-BE49-F238E27FC236}">
                <a16:creationId xmlns:a16="http://schemas.microsoft.com/office/drawing/2014/main" id="{F9E7FCCC-7B96-B945-7FE6-528CB26BE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>
            <a:extLst>
              <a:ext uri="{FF2B5EF4-FFF2-40B4-BE49-F238E27FC236}">
                <a16:creationId xmlns:a16="http://schemas.microsoft.com/office/drawing/2014/main" id="{F594A316-DA02-4BC5-3A85-39CE1A8B73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519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98F4CFBE-C18E-227E-D2FE-C57D22FB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02E72C5C-29C9-3EC4-D811-2F98FF606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2091043B-EAD2-5E44-A553-7CDD30801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99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A6ACFBFC-900D-E088-4872-FDE7140A1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C8304D9D-88A9-DEB5-2C40-E505F3388E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1918361A-0C17-0D50-DC4E-4EE1D57E8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350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46AA0DC5-4317-DDAD-6E68-500BB08CD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BAF21862-F27B-4015-E1E4-EABAE3B8D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1BC36C15-0793-7CC3-56DD-96227DC1D4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5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5B054200-ADBD-F148-ACBD-1BA91254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CDCB65D6-7A2A-9F33-C27A-F4DF53301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0D40AA47-5D87-92A4-EEFF-B74D393F7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503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86671586-2ADD-B6D6-57B3-CB6286966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>
            <a:extLst>
              <a:ext uri="{FF2B5EF4-FFF2-40B4-BE49-F238E27FC236}">
                <a16:creationId xmlns:a16="http://schemas.microsoft.com/office/drawing/2014/main" id="{89483CAB-099B-305C-3994-6E87B999C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>
            <a:extLst>
              <a:ext uri="{FF2B5EF4-FFF2-40B4-BE49-F238E27FC236}">
                <a16:creationId xmlns:a16="http://schemas.microsoft.com/office/drawing/2014/main" id="{988CA3EC-40F5-32B3-4B27-9932CB05C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85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24BE7546-5568-54E6-EB56-0775B1E4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67326ED6-4955-2F53-0E8E-7B67D0564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682B16AF-B3BB-5762-AEBC-D53CD496B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52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29FFAB09-EDA7-6004-2071-C82C80028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>
            <a:extLst>
              <a:ext uri="{FF2B5EF4-FFF2-40B4-BE49-F238E27FC236}">
                <a16:creationId xmlns:a16="http://schemas.microsoft.com/office/drawing/2014/main" id="{16594156-E9ED-C786-65A6-B1A9892C7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>
            <a:extLst>
              <a:ext uri="{FF2B5EF4-FFF2-40B4-BE49-F238E27FC236}">
                <a16:creationId xmlns:a16="http://schemas.microsoft.com/office/drawing/2014/main" id="{4A3764FE-0955-899D-1F0C-C34321ED89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366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9" r:id="rId4"/>
    <p:sldLayoutId id="2147483660" r:id="rId5"/>
    <p:sldLayoutId id="2147483661" r:id="rId6"/>
    <p:sldLayoutId id="2147483664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B Titr" panose="00000700000000000000" pitchFamily="2" charset="-78"/>
          <a:cs typeface="B Titr" panose="00000700000000000000" pitchFamily="2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B Nazanin" panose="00000400000000000000" pitchFamily="2" charset="-78"/>
          <a:cs typeface="B Nazanin" panose="00000400000000000000" pitchFamily="2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49624" y="570582"/>
            <a:ext cx="8371146" cy="733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200" dirty="0">
                <a:latin typeface="Constantia" panose="02030602050306030303" pitchFamily="18" charset="0"/>
                <a:cs typeface="B Titr" panose="00000700000000000000" pitchFamily="2" charset="-78"/>
              </a:rPr>
              <a:t>LLM </a:t>
            </a:r>
            <a:r>
              <a:rPr lang="fa-IR" sz="3200" dirty="0">
                <a:cs typeface="B Titr" panose="00000700000000000000" pitchFamily="2" charset="-78"/>
              </a:rPr>
              <a:t>مروری بر مدل‌سازی مبتنی بر عامل با استفاده از</a:t>
            </a:r>
            <a:endParaRPr sz="3200" dirty="0">
              <a:latin typeface="Constantia" panose="02030602050306030303" pitchFamily="18" charset="0"/>
              <a:ea typeface="Rajdhani"/>
              <a:cs typeface="B Titr" panose="00000700000000000000" pitchFamily="2" charset="-78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2315602" y="2226176"/>
            <a:ext cx="4439190" cy="814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latin typeface="Fira Sans Condensed Light"/>
                <a:ea typeface="Fira Sans Condensed Light"/>
                <a:cs typeface="B Titr" panose="00000700000000000000" pitchFamily="2" charset="-78"/>
                <a:sym typeface="Fira Sans Condensed Light"/>
              </a:rPr>
              <a:t>شروین خادمی کلانتری(40406334)</a:t>
            </a:r>
            <a:endParaRPr sz="2400" dirty="0">
              <a:latin typeface="Fira Sans Condensed Light"/>
              <a:ea typeface="Fira Sans Condensed Light"/>
              <a:cs typeface="B Titr" panose="00000700000000000000" pitchFamily="2" charset="-78"/>
              <a:sym typeface="Fira Sans Condensed Light"/>
            </a:endParaRPr>
          </a:p>
        </p:txBody>
      </p:sp>
      <p:sp>
        <p:nvSpPr>
          <p:cNvPr id="2" name="Google Shape;103;p24">
            <a:extLst>
              <a:ext uri="{FF2B5EF4-FFF2-40B4-BE49-F238E27FC236}">
                <a16:creationId xmlns:a16="http://schemas.microsoft.com/office/drawing/2014/main" id="{FA68E5EC-1321-C5CB-DAC8-0167162244BA}"/>
              </a:ext>
            </a:extLst>
          </p:cNvPr>
          <p:cNvSpPr txBox="1">
            <a:spLocks/>
          </p:cNvSpPr>
          <p:nvPr/>
        </p:nvSpPr>
        <p:spPr>
          <a:xfrm>
            <a:off x="2226012" y="3618655"/>
            <a:ext cx="4439190" cy="81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 rtl="1"/>
            <a:r>
              <a:rPr lang="fa-IR" sz="2400" dirty="0">
                <a:latin typeface="Fira Sans Condensed Light"/>
                <a:ea typeface="Fira Sans Condensed Light"/>
                <a:cs typeface="B Titr" panose="00000700000000000000" pitchFamily="2" charset="-78"/>
                <a:sym typeface="Fira Sans Condensed Light"/>
              </a:rPr>
              <a:t>استاد غیاثی راد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C69D619D-2FDB-9636-CDE9-18D8AD6A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9642973C-CC24-220D-E4A7-C2463AF3F5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008" y="282387"/>
            <a:ext cx="8195983" cy="43030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600" dirty="0"/>
              <a:t>2. مقاله 2:</a:t>
            </a:r>
          </a:p>
          <a:p>
            <a:r>
              <a:rPr lang="en-US" sz="1600" b="1" dirty="0"/>
              <a:t>CAMEL: Communicative Agents for “Mind” Exploration of LLMs</a:t>
            </a:r>
            <a:endParaRPr lang="en-US" sz="1600" dirty="0"/>
          </a:p>
          <a:p>
            <a:r>
              <a:rPr lang="en-US" sz="1200" dirty="0"/>
              <a:t>(Li et al., 2023)</a:t>
            </a:r>
          </a:p>
          <a:p>
            <a:pPr algn="r" rtl="1"/>
            <a:r>
              <a:rPr lang="fa-IR" sz="1800" b="1" dirty="0"/>
              <a:t>ایده اصلی:</a:t>
            </a:r>
            <a:endParaRPr lang="fa-IR" sz="1800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تعامل چندعامل </a:t>
            </a:r>
            <a:r>
              <a:rPr lang="fa-IR" sz="1200" dirty="0"/>
              <a:t>LLM</a:t>
            </a:r>
            <a:r>
              <a:rPr lang="fa-IR" sz="1600" dirty="0"/>
              <a:t> برای حل مسئله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تمرکز بر همکاری و گفتگو بین عامل‌ها</a:t>
            </a:r>
          </a:p>
          <a:p>
            <a:pPr algn="r" rtl="1"/>
            <a:r>
              <a:rPr lang="fa-IR" sz="1800" b="1" dirty="0"/>
              <a:t>نقاط قوت:</a:t>
            </a:r>
            <a:endParaRPr lang="fa-IR" sz="1800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نشان دادن قدرت تعامل چندعامله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کاربردپذیر در حل مسائل پیچیده</a:t>
            </a:r>
          </a:p>
          <a:p>
            <a:pPr algn="r" rtl="1"/>
            <a:r>
              <a:rPr lang="fa-IR" sz="1800" b="1" dirty="0"/>
              <a:t>نقاط ضعف:</a:t>
            </a:r>
            <a:endParaRPr lang="fa-IR" sz="1800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تمرکز کمتر بر محیط شبیه‌سازی اجتماعی واقعی</a:t>
            </a:r>
          </a:p>
          <a:p>
            <a:pPr marL="152400" indent="0" algn="r" rtl="1"/>
            <a:endParaRPr lang="fa-IR" sz="1600" dirty="0"/>
          </a:p>
          <a:p>
            <a:pPr algn="r" rtl="1"/>
            <a:r>
              <a:rPr lang="fa-IR" sz="1600" dirty="0"/>
              <a:t>3. مقاله 3:</a:t>
            </a:r>
          </a:p>
          <a:p>
            <a:r>
              <a:rPr lang="en-US" sz="1600" b="1" dirty="0" err="1"/>
              <a:t>AgentVerse</a:t>
            </a:r>
            <a:r>
              <a:rPr lang="en-US" sz="1600" b="1" dirty="0"/>
              <a:t>: Facilitating Multi‑Agent Collaboration</a:t>
            </a:r>
            <a:endParaRPr lang="en-US" sz="1600" dirty="0"/>
          </a:p>
          <a:p>
            <a:r>
              <a:rPr lang="en-US" sz="1600" dirty="0"/>
              <a:t>(</a:t>
            </a:r>
            <a:r>
              <a:rPr lang="en-US" sz="1200" dirty="0"/>
              <a:t>2023</a:t>
            </a:r>
            <a:r>
              <a:rPr lang="en-US" sz="1600" dirty="0"/>
              <a:t>)</a:t>
            </a:r>
            <a:endParaRPr lang="fa-IR" sz="1600" dirty="0"/>
          </a:p>
          <a:p>
            <a:pPr algn="r" rtl="1"/>
            <a:r>
              <a:rPr lang="fa-IR" sz="1600" dirty="0"/>
              <a:t>تمرکز: پلتفرمی برای تسهیل همکاری چندعامله.</a:t>
            </a:r>
          </a:p>
          <a:p>
            <a:pPr algn="r" rtl="1"/>
            <a:r>
              <a:rPr lang="fa-IR" sz="1600" dirty="0"/>
              <a:t>هدف: استانداردسازی نحوه تعامل و مدیریت عامل‌های مختلف در یک محیط.</a:t>
            </a:r>
          </a:p>
        </p:txBody>
      </p:sp>
    </p:spTree>
    <p:extLst>
      <p:ext uri="{BB962C8B-B14F-4D97-AF65-F5344CB8AC3E}">
        <p14:creationId xmlns:p14="http://schemas.microsoft.com/office/powerpoint/2010/main" val="336058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BA5F35B5-D40A-7312-FB2D-6677AD182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CB2672-7C6C-57D6-1674-D3F4E2DBF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833083"/>
              </p:ext>
            </p:extLst>
          </p:nvPr>
        </p:nvGraphicFramePr>
        <p:xfrm>
          <a:off x="311150" y="1640541"/>
          <a:ext cx="8521700" cy="2575110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130425">
                  <a:extLst>
                    <a:ext uri="{9D8B030D-6E8A-4147-A177-3AD203B41FA5}">
                      <a16:colId xmlns:a16="http://schemas.microsoft.com/office/drawing/2014/main" val="1398047153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1438109943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1790502857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1937655434"/>
                    </a:ext>
                  </a:extLst>
                </a:gridCol>
              </a:tblGrid>
              <a:tr h="515022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مقاله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سطح واقع‌گرایی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مقیاس‌پذیری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 dirty="0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تمرکز اجتماعی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33741"/>
                  </a:ext>
                </a:extLst>
              </a:tr>
              <a:tr h="515022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Survey 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بالا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متوسط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بالا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996179"/>
                  </a:ext>
                </a:extLst>
              </a:tr>
              <a:tr h="515022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Generative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بسیار بالا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 dirty="0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پایین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بالا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817328"/>
                  </a:ext>
                </a:extLst>
              </a:tr>
              <a:tr h="515022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CAMEL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متوسط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متوسط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پایین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128790"/>
                  </a:ext>
                </a:extLst>
              </a:tr>
              <a:tr h="515022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AgentVerse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متوسط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 dirty="0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بالا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fa-IR" dirty="0">
                          <a:ln>
                            <a:gradFill flip="none" rotWithShape="1">
                              <a:gsLst>
                                <a:gs pos="0">
                                  <a:schemeClr val="accent1">
                                    <a:lumMod val="2000"/>
                                    <a:lumOff val="98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16200000" scaled="1"/>
                              <a:tileRect/>
                            </a:gradFill>
                          </a:ln>
                          <a:solidFill>
                            <a:schemeClr val="accent4"/>
                          </a:solidFill>
                          <a:effectLst>
                            <a:outerShdw blurRad="1270000" dist="762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متوسط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538644"/>
                  </a:ext>
                </a:extLst>
              </a:tr>
            </a:tbl>
          </a:graphicData>
        </a:graphic>
      </p:graphicFrame>
      <p:sp>
        <p:nvSpPr>
          <p:cNvPr id="186" name="Google Shape;186;p31">
            <a:extLst>
              <a:ext uri="{FF2B5EF4-FFF2-40B4-BE49-F238E27FC236}">
                <a16:creationId xmlns:a16="http://schemas.microsoft.com/office/drawing/2014/main" id="{9CBDBAFD-2E96-ACCD-B1CC-901D18CECE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32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/>
              <a:t>2.3 مقایسه مقاله ها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28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8DD1BFB0-7985-DE7C-CD83-4AAF021F8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F562D70C-6BD1-4408-26FE-F7C8AB4501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00" y="813337"/>
            <a:ext cx="4429300" cy="3516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SA" sz="4800" dirty="0"/>
              <a:t>روندها و چالش‌های پژوهشی</a:t>
            </a:r>
            <a:endParaRPr sz="4800" dirty="0"/>
          </a:p>
        </p:txBody>
      </p:sp>
      <p:sp>
        <p:nvSpPr>
          <p:cNvPr id="176" name="Google Shape;176;p30">
            <a:extLst>
              <a:ext uri="{FF2B5EF4-FFF2-40B4-BE49-F238E27FC236}">
                <a16:creationId xmlns:a16="http://schemas.microsoft.com/office/drawing/2014/main" id="{9BBE025C-D855-E910-4694-EFE43A33DB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0381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03</a:t>
            </a:r>
            <a:endParaRPr dirty="0"/>
          </a:p>
        </p:txBody>
      </p:sp>
      <p:cxnSp>
        <p:nvCxnSpPr>
          <p:cNvPr id="177" name="Google Shape;177;p30">
            <a:extLst>
              <a:ext uri="{FF2B5EF4-FFF2-40B4-BE49-F238E27FC236}">
                <a16:creationId xmlns:a16="http://schemas.microsoft.com/office/drawing/2014/main" id="{E4DDF3C2-9972-B140-9897-60A906F99755}"/>
              </a:ext>
            </a:extLst>
          </p:cNvPr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3158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08F1E8E4-B263-800E-2E66-7B93F6F5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D07691C2-5047-4CEC-BD59-00F83DFCE6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008" y="1089212"/>
            <a:ext cx="8195983" cy="1482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حرکت از عامل‌های </a:t>
            </a:r>
            <a:r>
              <a:rPr lang="fa-IR" sz="1200" dirty="0"/>
              <a:t>rule‑based </a:t>
            </a:r>
            <a:r>
              <a:rPr lang="fa-IR" sz="1600" dirty="0"/>
              <a:t>به </a:t>
            </a:r>
            <a:r>
              <a:rPr lang="fa-IR" sz="1200" b="1" dirty="0"/>
              <a:t>LLM‑driven agents</a:t>
            </a:r>
            <a:endParaRPr lang="fa-IR" sz="1600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ترکیب حافظه، برنامه‌ریزی و استدلال زبانی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شبیه‌سازی رفتارهای </a:t>
            </a:r>
            <a:r>
              <a:rPr lang="fa-IR" sz="1200" dirty="0"/>
              <a:t>emergent</a:t>
            </a:r>
            <a:r>
              <a:rPr lang="fa-IR" sz="1600" dirty="0"/>
              <a:t> و غیرقابل پیش‌بینی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استفاده از </a:t>
            </a:r>
            <a:r>
              <a:rPr lang="fa-IR" sz="1200" dirty="0"/>
              <a:t>LLMها</a:t>
            </a:r>
            <a:r>
              <a:rPr lang="fa-IR" sz="1600" dirty="0"/>
              <a:t> به‌عنوان </a:t>
            </a:r>
            <a:r>
              <a:rPr lang="fa-IR" sz="1200" i="1" dirty="0"/>
              <a:t>policy function</a:t>
            </a:r>
            <a:r>
              <a:rPr lang="fa-IR" sz="1200" dirty="0"/>
              <a:t> </a:t>
            </a:r>
            <a:r>
              <a:rPr lang="fa-IR" sz="1600" dirty="0"/>
              <a:t>عامل‌ها</a:t>
            </a:r>
          </a:p>
        </p:txBody>
      </p:sp>
      <p:sp>
        <p:nvSpPr>
          <p:cNvPr id="186" name="Google Shape;186;p31">
            <a:extLst>
              <a:ext uri="{FF2B5EF4-FFF2-40B4-BE49-F238E27FC236}">
                <a16:creationId xmlns:a16="http://schemas.microsoft.com/office/drawing/2014/main" id="{966336D3-F28A-6ED1-6500-A5662ED84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32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/>
              <a:t>3.1 روندهای مهم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2" name="Google Shape;186;p31">
            <a:extLst>
              <a:ext uri="{FF2B5EF4-FFF2-40B4-BE49-F238E27FC236}">
                <a16:creationId xmlns:a16="http://schemas.microsoft.com/office/drawing/2014/main" id="{AD4F802C-78A3-3E93-2124-4E1858C614F3}"/>
              </a:ext>
            </a:extLst>
          </p:cNvPr>
          <p:cNvSpPr txBox="1">
            <a:spLocks/>
          </p:cNvSpPr>
          <p:nvPr/>
        </p:nvSpPr>
        <p:spPr>
          <a:xfrm>
            <a:off x="565359" y="26350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B Titr" panose="00000700000000000000" pitchFamily="2" charset="-78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a-IR" dirty="0"/>
              <a:t>3.2 چالش‌ها و محدودیت‌ها</a:t>
            </a:r>
            <a:br>
              <a:rPr lang="fa-IR" dirty="0"/>
            </a:br>
            <a:br>
              <a:rPr lang="fa-IR" dirty="0"/>
            </a:br>
            <a:endParaRPr lang="fa-IR" dirty="0"/>
          </a:p>
        </p:txBody>
      </p:sp>
      <p:sp>
        <p:nvSpPr>
          <p:cNvPr id="3" name="Google Shape;182;p31">
            <a:extLst>
              <a:ext uri="{FF2B5EF4-FFF2-40B4-BE49-F238E27FC236}">
                <a16:creationId xmlns:a16="http://schemas.microsoft.com/office/drawing/2014/main" id="{FF353540-0ACF-54E6-92D6-60FFC84FFB58}"/>
              </a:ext>
            </a:extLst>
          </p:cNvPr>
          <p:cNvSpPr txBox="1">
            <a:spLocks/>
          </p:cNvSpPr>
          <p:nvPr/>
        </p:nvSpPr>
        <p:spPr>
          <a:xfrm>
            <a:off x="474007" y="3144450"/>
            <a:ext cx="8195983" cy="148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B Nazanin" panose="00000400000000000000" pitchFamily="2" charset="-78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r" rtl="1"/>
            <a:r>
              <a:rPr lang="fa-IR" sz="1600" b="1" dirty="0"/>
              <a:t>چالش‌های فنی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مقیاس‌پذیری (هزاران عامل)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هزینه محاسباتی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تأخیر (</a:t>
            </a:r>
            <a:r>
              <a:rPr lang="fa-IR" sz="1200" dirty="0"/>
              <a:t>Latency</a:t>
            </a:r>
            <a:r>
              <a:rPr lang="fa-I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212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520E7E88-9173-A4BB-C1B0-A1CE51D6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E1EA29E5-4CBD-9482-5A66-1B4A5530C6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007" y="100852"/>
            <a:ext cx="8195983" cy="2084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800" b="1" dirty="0"/>
              <a:t>چالش‌های ارزیابی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نبود معیارهای استاندارد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دشواری اندازه‌گیری صحت رفتار اجتماعی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تبیین‌پذیری تصمیم‌ها</a:t>
            </a:r>
          </a:p>
          <a:p>
            <a:pPr algn="r" rtl="1"/>
            <a:r>
              <a:rPr lang="fa-IR" sz="1800" b="1" dirty="0"/>
              <a:t>چالش‌های اخلاقی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بازتولید سوگیری‌ها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شبیه‌سازی نادرست رفتار انسانی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سوءاستفاده در مهندسی افکار عمومی</a:t>
            </a:r>
          </a:p>
        </p:txBody>
      </p:sp>
      <p:sp>
        <p:nvSpPr>
          <p:cNvPr id="186" name="Google Shape;186;p31">
            <a:extLst>
              <a:ext uri="{FF2B5EF4-FFF2-40B4-BE49-F238E27FC236}">
                <a16:creationId xmlns:a16="http://schemas.microsoft.com/office/drawing/2014/main" id="{6DDDD43C-AD05-5F06-2409-12484F83F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23526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/>
              <a:t>3.3 مسیرهای آینده پژوهش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6" name="Google Shape;182;p31">
            <a:extLst>
              <a:ext uri="{FF2B5EF4-FFF2-40B4-BE49-F238E27FC236}">
                <a16:creationId xmlns:a16="http://schemas.microsoft.com/office/drawing/2014/main" id="{3C51C0BD-C302-F72F-0ED0-60F5AF61B603}"/>
              </a:ext>
            </a:extLst>
          </p:cNvPr>
          <p:cNvSpPr txBox="1">
            <a:spLocks/>
          </p:cNvSpPr>
          <p:nvPr/>
        </p:nvSpPr>
        <p:spPr>
          <a:xfrm>
            <a:off x="474007" y="2790866"/>
            <a:ext cx="8195983" cy="189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B Nazanin" panose="00000400000000000000" pitchFamily="2" charset="-78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طراحی </a:t>
            </a:r>
            <a:r>
              <a:rPr lang="en-US" sz="1200" b="1" dirty="0"/>
              <a:t>Benchmark</a:t>
            </a:r>
            <a:r>
              <a:rPr lang="fa-IR" sz="1600" b="1" dirty="0"/>
              <a:t>های استاندارد </a:t>
            </a:r>
            <a:r>
              <a:rPr lang="en-US" sz="1200" b="1" dirty="0"/>
              <a:t>ABM</a:t>
            </a:r>
            <a:endParaRPr lang="fa-IR" sz="1600" b="1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ترکیب </a:t>
            </a:r>
            <a:r>
              <a:rPr lang="en-US" sz="1200" dirty="0"/>
              <a:t>LLM</a:t>
            </a:r>
            <a:r>
              <a:rPr lang="en-US" sz="1600" dirty="0"/>
              <a:t> </a:t>
            </a:r>
            <a:r>
              <a:rPr lang="fa-IR" sz="1600" dirty="0"/>
              <a:t>با مدل‌های نمادین (</a:t>
            </a:r>
            <a:r>
              <a:rPr lang="en-US" sz="1200" dirty="0"/>
              <a:t>Neuro‑Symbolic</a:t>
            </a:r>
            <a:r>
              <a:rPr lang="fa-IR" sz="1600" dirty="0"/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200" dirty="0"/>
              <a:t>ABM</a:t>
            </a:r>
            <a:r>
              <a:rPr lang="fa-IR" sz="1600" dirty="0"/>
              <a:t> مسئولانه و اخلاق‌محور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عامل های کم هزینه و کم مصرف</a:t>
            </a:r>
          </a:p>
        </p:txBody>
      </p:sp>
    </p:spTree>
    <p:extLst>
      <p:ext uri="{BB962C8B-B14F-4D97-AF65-F5344CB8AC3E}">
        <p14:creationId xmlns:p14="http://schemas.microsoft.com/office/powerpoint/2010/main" val="234982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31CAF362-C7C4-FE0E-8461-D18D6DA64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AB7C13F8-F7AB-8972-763C-A55D6E0A7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171" y="813337"/>
            <a:ext cx="4429300" cy="3516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SA" dirty="0"/>
              <a:t>کاربردهای عملی حوزه</a:t>
            </a:r>
            <a:endParaRPr sz="4800" dirty="0"/>
          </a:p>
        </p:txBody>
      </p:sp>
      <p:sp>
        <p:nvSpPr>
          <p:cNvPr id="176" name="Google Shape;176;p30">
            <a:extLst>
              <a:ext uri="{FF2B5EF4-FFF2-40B4-BE49-F238E27FC236}">
                <a16:creationId xmlns:a16="http://schemas.microsoft.com/office/drawing/2014/main" id="{42CBD71C-19EA-CA1C-CD4B-5801844E4E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0381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04</a:t>
            </a:r>
            <a:endParaRPr dirty="0"/>
          </a:p>
        </p:txBody>
      </p:sp>
      <p:cxnSp>
        <p:nvCxnSpPr>
          <p:cNvPr id="177" name="Google Shape;177;p30">
            <a:extLst>
              <a:ext uri="{FF2B5EF4-FFF2-40B4-BE49-F238E27FC236}">
                <a16:creationId xmlns:a16="http://schemas.microsoft.com/office/drawing/2014/main" id="{EE910B9A-647D-DF55-D25C-613DD4F850BC}"/>
              </a:ext>
            </a:extLst>
          </p:cNvPr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62034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1D1BDEC9-965C-0834-B694-771C51EF4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635E950E-0200-5182-B5B2-835D865769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008" y="1089212"/>
            <a:ext cx="8195983" cy="3260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/>
              <a:t>شبیه‌سازی شبکه‌های اجتماعی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/>
              <a:t>تحلیل انتشار شایعات و اخبار جعلی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/>
              <a:t>پیش‌بینی واکنش کاربران به سیاست‌ها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/>
              <a:t>طراحی سیستم‌های آموزشی هوشمند</a:t>
            </a:r>
          </a:p>
        </p:txBody>
      </p:sp>
      <p:sp>
        <p:nvSpPr>
          <p:cNvPr id="186" name="Google Shape;186;p31">
            <a:extLst>
              <a:ext uri="{FF2B5EF4-FFF2-40B4-BE49-F238E27FC236}">
                <a16:creationId xmlns:a16="http://schemas.microsoft.com/office/drawing/2014/main" id="{E255E4E3-EE00-DFDD-111B-CD8610859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32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1"/>
            <a:r>
              <a:rPr lang="fa-IR" dirty="0"/>
              <a:t>4.1 سیستم‌های واقعی</a:t>
            </a:r>
          </a:p>
        </p:txBody>
      </p:sp>
      <p:pic>
        <p:nvPicPr>
          <p:cNvPr id="2" name="Google Shape;1793;p47">
            <a:extLst>
              <a:ext uri="{FF2B5EF4-FFF2-40B4-BE49-F238E27FC236}">
                <a16:creationId xmlns:a16="http://schemas.microsoft.com/office/drawing/2014/main" id="{B566D3DA-3DCA-2EC8-B5CA-86C08DB0B4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710" y="179943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29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D514E728-4131-5174-CFC0-50CD7E50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7FDCDACA-194F-450D-4B48-7A63847DC6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008" y="1089212"/>
            <a:ext cx="8195983" cy="3260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800" b="1" dirty="0"/>
              <a:t> شبکه‌های اجتماعی</a:t>
            </a:r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fa-IR" sz="1600" dirty="0"/>
              <a:t>مدل‌سازی تعامل کاربران</a:t>
            </a:r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fa-IR" sz="1600" dirty="0"/>
              <a:t>تحلیل شکل‌گیری قطب‌بندی (</a:t>
            </a:r>
            <a:r>
              <a:rPr lang="fa-IR" sz="1200" dirty="0"/>
              <a:t>Polarization</a:t>
            </a:r>
            <a:r>
              <a:rPr lang="fa-IR" sz="1600" dirty="0"/>
              <a:t>)</a:t>
            </a:r>
          </a:p>
          <a:p>
            <a:pPr algn="r" rtl="1"/>
            <a:r>
              <a:rPr lang="fa-IR" sz="1800" b="1" dirty="0"/>
              <a:t> تحلیل محتوا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1600" dirty="0"/>
              <a:t>شبیه‌سازی تولید و مصرف محتوا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1600" dirty="0"/>
              <a:t>بررسی روایت‌ها (</a:t>
            </a:r>
            <a:r>
              <a:rPr lang="fa-IR" sz="1200" dirty="0"/>
              <a:t>Narratives</a:t>
            </a:r>
            <a:r>
              <a:rPr lang="fa-IR" sz="1600" dirty="0"/>
              <a:t>)</a:t>
            </a:r>
          </a:p>
          <a:p>
            <a:pPr algn="r" rtl="1"/>
            <a:r>
              <a:rPr lang="fa-IR" sz="1600" b="1" dirty="0"/>
              <a:t> </a:t>
            </a:r>
            <a:r>
              <a:rPr lang="fa-IR" sz="1800" b="1" dirty="0"/>
              <a:t>امنیت</a:t>
            </a:r>
            <a:endParaRPr lang="fa-IR" sz="1600" b="1" dirty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sz="1600" dirty="0"/>
              <a:t>شبیه‌سازی حملات اجتماعی (</a:t>
            </a:r>
            <a:r>
              <a:rPr lang="fa-IR" sz="1200" dirty="0"/>
              <a:t>Social Engineering</a:t>
            </a:r>
            <a:r>
              <a:rPr lang="fa-IR" sz="1600" dirty="0"/>
              <a:t>)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sz="1600" dirty="0"/>
              <a:t>تحلیل رفتار مهاجمان و مدافعان</a:t>
            </a:r>
          </a:p>
        </p:txBody>
      </p:sp>
      <p:sp>
        <p:nvSpPr>
          <p:cNvPr id="186" name="Google Shape;186;p31">
            <a:extLst>
              <a:ext uri="{FF2B5EF4-FFF2-40B4-BE49-F238E27FC236}">
                <a16:creationId xmlns:a16="http://schemas.microsoft.com/office/drawing/2014/main" id="{55E8964E-6531-0E35-E2D5-12BF962CB8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32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1"/>
            <a:r>
              <a:rPr lang="fa-IR" dirty="0"/>
              <a:t>4.2 ارتباط با حوزه‌های دیگر</a:t>
            </a:r>
          </a:p>
        </p:txBody>
      </p:sp>
      <p:pic>
        <p:nvPicPr>
          <p:cNvPr id="3" name="Google Shape;1794;p47">
            <a:extLst>
              <a:ext uri="{FF2B5EF4-FFF2-40B4-BE49-F238E27FC236}">
                <a16:creationId xmlns:a16="http://schemas.microsoft.com/office/drawing/2014/main" id="{11BCA786-FAE1-2363-5288-078A46D2E2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1091233" y="1240609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01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a-IR" dirty="0"/>
              <a:t>جمع‌بندی نهایی</a:t>
            </a:r>
            <a:endParaRPr dirty="0"/>
          </a:p>
        </p:txBody>
      </p:sp>
      <p:sp>
        <p:nvSpPr>
          <p:cNvPr id="690" name="Google Shape;690;p35"/>
          <p:cNvSpPr txBox="1">
            <a:spLocks noGrp="1"/>
          </p:cNvSpPr>
          <p:nvPr>
            <p:ph type="subTitle" idx="7"/>
          </p:nvPr>
        </p:nvSpPr>
        <p:spPr>
          <a:xfrm>
            <a:off x="611359" y="1237128"/>
            <a:ext cx="7812741" cy="1448937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algn="just" rtl="1">
              <a:lnSpc>
                <a:spcPct val="150000"/>
              </a:lnSpc>
            </a:pPr>
            <a:r>
              <a:rPr lang="fa-IR" sz="1100" dirty="0"/>
              <a:t>LLM‑powered ABM </a:t>
            </a:r>
            <a:r>
              <a:rPr lang="fa-IR" dirty="0"/>
              <a:t>یک تحول اساسی در مدل‌سازی سیستم‌های اجتماعی ایجاد کرده است. این حوزه:</a:t>
            </a:r>
          </a:p>
          <a:p>
            <a:pPr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/>
              <a:t>مرز </a:t>
            </a:r>
            <a:r>
              <a:rPr lang="fa-IR" sz="1100" dirty="0"/>
              <a:t>NLP</a:t>
            </a:r>
            <a:r>
              <a:rPr lang="fa-IR" dirty="0"/>
              <a:t> را از تحلیل متن به شبیه‌سازی رفتار انسانی گسترش می‌دهد.</a:t>
            </a:r>
          </a:p>
          <a:p>
            <a:pPr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/>
              <a:t>فرصت‌های جدیدی برای علوم اجتماعی، امنیت و سیاست‌گذاری فراهم می‌کند.</a:t>
            </a:r>
          </a:p>
          <a:p>
            <a:pPr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/>
              <a:t>اما نیازمند پژوهش جدی در ارزیابی، مقیاس‌پذیری و اخلاق است.</a:t>
            </a:r>
          </a:p>
        </p:txBody>
      </p:sp>
      <p:pic>
        <p:nvPicPr>
          <p:cNvPr id="2" name="Google Shape;104;p24">
            <a:extLst>
              <a:ext uri="{FF2B5EF4-FFF2-40B4-BE49-F238E27FC236}">
                <a16:creationId xmlns:a16="http://schemas.microsoft.com/office/drawing/2014/main" id="{342778C0-035C-9EB6-92AF-BAD3E4B98B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658906" y="2097740"/>
            <a:ext cx="2615453" cy="279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dirty="0"/>
              <a:t>با تشکر از توجه شما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389787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dirty="0"/>
              <a:t>معرفی حوزه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725188" y="1719213"/>
            <a:ext cx="348496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ar-SA" dirty="0"/>
              <a:t>روندها و چالش‌های پژوهشی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635537" y="3164300"/>
            <a:ext cx="266846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ar-SA" dirty="0"/>
              <a:t>مرور ادبیات پژوهشی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980275" y="3164300"/>
            <a:ext cx="2914954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ar-SA" dirty="0"/>
              <a:t>کاربردهای عملی حوزه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a-IR" dirty="0"/>
              <a:t>معرفی حوزه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474008" y="982835"/>
            <a:ext cx="8195983" cy="3260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600" dirty="0">
                <a:solidFill>
                  <a:schemeClr val="accent4"/>
                </a:solidFill>
              </a:rPr>
              <a:t>مدل‌سازی مبتنی بر عامل (</a:t>
            </a:r>
            <a:r>
              <a:rPr lang="fa-IR" sz="1200" dirty="0">
                <a:solidFill>
                  <a:schemeClr val="accent4"/>
                </a:solidFill>
                <a:cs typeface="+mj-cs"/>
              </a:rPr>
              <a:t>ABMS</a:t>
            </a:r>
            <a:r>
              <a:rPr lang="fa-IR" sz="1600" dirty="0">
                <a:solidFill>
                  <a:schemeClr val="accent4"/>
                </a:solidFill>
              </a:rPr>
              <a:t>) چیست؟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رویکردی محاسباتی برای مدل‌سازی سیستم‌های پیچیده با استفاده از عامل‌های خودمختار که دارای ویژگی‌های زیر هستند: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accent4"/>
                </a:solidFill>
              </a:rPr>
              <a:t>ادراک: محیط را حس می‌کنند.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accent4"/>
                </a:solidFill>
              </a:rPr>
              <a:t>تصمیم‌گیری: بر اساس ورودی‌ها انتخاب می‌کنند.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accent4"/>
                </a:solidFill>
              </a:rPr>
              <a:t>تعامل: با محیط و سایر عامل‌ها ارتباط دارند.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 چالش </a:t>
            </a:r>
            <a:r>
              <a:rPr lang="fa-IR" sz="1200" dirty="0">
                <a:solidFill>
                  <a:schemeClr val="accent4"/>
                </a:solidFill>
                <a:latin typeface="Arial" panose="020B0604020202020204" pitchFamily="34" charset="0"/>
                <a:cs typeface="+mj-cs"/>
              </a:rPr>
              <a:t>ABM</a:t>
            </a:r>
            <a:r>
              <a:rPr lang="fa-IR" sz="1600" dirty="0">
                <a:solidFill>
                  <a:schemeClr val="accent4"/>
                </a:solidFill>
              </a:rPr>
              <a:t> سنتی: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رفتارها ساده، قاعده‌محور (</a:t>
            </a:r>
            <a:r>
              <a:rPr lang="fa-IR" sz="1200" dirty="0">
                <a:solidFill>
                  <a:schemeClr val="accent4"/>
                </a:solidFill>
                <a:cs typeface="+mj-cs"/>
              </a:rPr>
              <a:t>Rule-based</a:t>
            </a:r>
            <a:r>
              <a:rPr lang="fa-IR" sz="1600" dirty="0">
                <a:solidFill>
                  <a:schemeClr val="accent4"/>
                </a:solidFill>
              </a:rPr>
              <a:t>) و خشک هستند.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مدل‌سازی استدلال پیچیده انسانی و زبان طبیعی دشوار است.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 راهکار </a:t>
            </a:r>
            <a:r>
              <a:rPr lang="fa-IR" sz="1200" dirty="0">
                <a:solidFill>
                  <a:schemeClr val="accent4"/>
                </a:solidFill>
                <a:cs typeface="+mj-cs"/>
              </a:rPr>
              <a:t>LLM-powered ABM</a:t>
            </a:r>
            <a:r>
              <a:rPr lang="fa-IR" sz="1600" dirty="0">
                <a:solidFill>
                  <a:schemeClr val="accent4"/>
                </a:solidFill>
              </a:rPr>
              <a:t>: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استفاده از </a:t>
            </a:r>
            <a:r>
              <a:rPr lang="fa-IR" sz="1200" dirty="0">
                <a:solidFill>
                  <a:schemeClr val="accent4"/>
                </a:solidFill>
                <a:cs typeface="+mj-cs"/>
              </a:rPr>
              <a:t>LLM</a:t>
            </a:r>
            <a:r>
              <a:rPr lang="fa-IR" sz="1600" dirty="0">
                <a:solidFill>
                  <a:schemeClr val="accent4"/>
                </a:solidFill>
              </a:rPr>
              <a:t> به عنوان “مغز” عامل.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ایجاد قابلیت استدلال زبانی، تصمیم‌گیری وابسته به زمینه و تعامل پویا.</a:t>
            </a:r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000" y="4532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/>
              <a:t>1.1 </a:t>
            </a:r>
            <a:r>
              <a:rPr lang="ar-SA" dirty="0"/>
              <a:t>تعریف دقیق مسئله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02838550-8FB2-A6F4-7567-3E24EB92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9B809E10-2CBA-6345-FEF1-3EA4EE7909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008" y="941294"/>
            <a:ext cx="8195983" cy="3260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600" dirty="0">
                <a:solidFill>
                  <a:schemeClr val="accent4"/>
                </a:solidFill>
              </a:rPr>
              <a:t>چرا این حوزه مهم است؟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    اهمیت (</a:t>
            </a:r>
            <a:r>
              <a:rPr lang="fa-IR" sz="1200" dirty="0">
                <a:solidFill>
                  <a:schemeClr val="accent4"/>
                </a:solidFill>
              </a:rPr>
              <a:t>Importance</a:t>
            </a:r>
            <a:r>
              <a:rPr lang="fa-IR" sz="1600" dirty="0">
                <a:solidFill>
                  <a:schemeClr val="accent4"/>
                </a:solidFill>
              </a:rPr>
              <a:t>):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۱. افزایش واقع‌گرایی (</a:t>
            </a:r>
            <a:r>
              <a:rPr lang="fa-IR" sz="1200" dirty="0">
                <a:solidFill>
                  <a:schemeClr val="accent4"/>
                </a:solidFill>
              </a:rPr>
              <a:t>Realism</a:t>
            </a:r>
            <a:r>
              <a:rPr lang="fa-IR" sz="1600" dirty="0">
                <a:solidFill>
                  <a:schemeClr val="accent4"/>
                </a:solidFill>
              </a:rPr>
              <a:t>): شبیه‌سازی رفتارهای انسانی نزدیک به واقعیت.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۲. حذف قوانین صریح: مدل‌سازی بدون نیاز به کدنویسی قوانین </a:t>
            </a:r>
            <a:r>
              <a:rPr lang="fa-IR" sz="1200" dirty="0">
                <a:solidFill>
                  <a:schemeClr val="accent4"/>
                </a:solidFill>
              </a:rPr>
              <a:t>if-then</a:t>
            </a:r>
            <a:r>
              <a:rPr lang="fa-IR" sz="1600" dirty="0">
                <a:solidFill>
                  <a:schemeClr val="accent4"/>
                </a:solidFill>
              </a:rPr>
              <a:t> برای هر رفتار.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۳. مقیاس‌پذیری: امکان شبیه‌سازی سیستم‌های اجتماعی بزرگ و پویا.</a:t>
            </a:r>
          </a:p>
          <a:p>
            <a:pPr algn="r" rtl="1"/>
            <a:r>
              <a:rPr lang="fa-IR" sz="1600" dirty="0">
                <a:solidFill>
                  <a:schemeClr val="accent4"/>
                </a:solidFill>
              </a:rPr>
              <a:t>     نمونه‌های کاربردی: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1600" dirty="0">
                <a:solidFill>
                  <a:schemeClr val="accent4"/>
                </a:solidFill>
              </a:rPr>
              <a:t> بازارهای اقتصادی: شبیه‌سازی تصمیم‌گیری خریداران و فروشندگان.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1600" dirty="0">
                <a:solidFill>
                  <a:schemeClr val="accent4"/>
                </a:solidFill>
              </a:rPr>
              <a:t> شبکه‌های اجتماعی: تحلیل انتشار اطلاعات و اخبار در توییتر/ردیت.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1600" dirty="0">
                <a:solidFill>
                  <a:schemeClr val="accent4"/>
                </a:solidFill>
              </a:rPr>
              <a:t> سیاست‌گذاری عمومی: ارزیابی تأثیر قوانین جدید پیش از اجرا.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1600" dirty="0">
                <a:solidFill>
                  <a:schemeClr val="accent4"/>
                </a:solidFill>
              </a:rPr>
              <a:t> تعامل انسان-ماشین: بهبود ربات‌های اجتماعی.</a:t>
            </a:r>
          </a:p>
        </p:txBody>
      </p:sp>
      <p:sp>
        <p:nvSpPr>
          <p:cNvPr id="186" name="Google Shape;186;p31">
            <a:extLst>
              <a:ext uri="{FF2B5EF4-FFF2-40B4-BE49-F238E27FC236}">
                <a16:creationId xmlns:a16="http://schemas.microsoft.com/office/drawing/2014/main" id="{6E3FEF22-EFEC-CC4F-D147-3CA417E3D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5283" y="4734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/>
              <a:t>1.2 اهمیت،کاربردها و نمونه‌های واقعی</a:t>
            </a:r>
            <a:endParaRPr dirty="0"/>
          </a:p>
        </p:txBody>
      </p:sp>
      <p:grpSp>
        <p:nvGrpSpPr>
          <p:cNvPr id="2" name="Google Shape;11407;p60">
            <a:extLst>
              <a:ext uri="{FF2B5EF4-FFF2-40B4-BE49-F238E27FC236}">
                <a16:creationId xmlns:a16="http://schemas.microsoft.com/office/drawing/2014/main" id="{A7BB2782-0176-ED9F-7DB5-56BE564DBE4F}"/>
              </a:ext>
            </a:extLst>
          </p:cNvPr>
          <p:cNvGrpSpPr/>
          <p:nvPr/>
        </p:nvGrpSpPr>
        <p:grpSpPr>
          <a:xfrm>
            <a:off x="8228435" y="2571750"/>
            <a:ext cx="195565" cy="215153"/>
            <a:chOff x="2704005" y="4258781"/>
            <a:chExt cx="342143" cy="362704"/>
          </a:xfrm>
        </p:grpSpPr>
        <p:sp>
          <p:nvSpPr>
            <p:cNvPr id="3" name="Google Shape;11408;p60">
              <a:extLst>
                <a:ext uri="{FF2B5EF4-FFF2-40B4-BE49-F238E27FC236}">
                  <a16:creationId xmlns:a16="http://schemas.microsoft.com/office/drawing/2014/main" id="{D75CB1D6-78A2-FBBE-ACC4-2645C3E7F23B}"/>
                </a:ext>
              </a:extLst>
            </p:cNvPr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410;p60">
              <a:extLst>
                <a:ext uri="{FF2B5EF4-FFF2-40B4-BE49-F238E27FC236}">
                  <a16:creationId xmlns:a16="http://schemas.microsoft.com/office/drawing/2014/main" id="{29F12FC9-5FD6-5AD5-CCAE-C7C5645F9E9B}"/>
                </a:ext>
              </a:extLst>
            </p:cNvPr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11;p60">
              <a:extLst>
                <a:ext uri="{FF2B5EF4-FFF2-40B4-BE49-F238E27FC236}">
                  <a16:creationId xmlns:a16="http://schemas.microsoft.com/office/drawing/2014/main" id="{49BF98F1-912A-4699-99EE-06F35560DC9B}"/>
                </a:ext>
              </a:extLst>
            </p:cNvPr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12;p60">
              <a:extLst>
                <a:ext uri="{FF2B5EF4-FFF2-40B4-BE49-F238E27FC236}">
                  <a16:creationId xmlns:a16="http://schemas.microsoft.com/office/drawing/2014/main" id="{44651D6F-6402-5FBB-26BF-FD1BDCEE7CA5}"/>
                </a:ext>
              </a:extLst>
            </p:cNvPr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13;p60">
              <a:extLst>
                <a:ext uri="{FF2B5EF4-FFF2-40B4-BE49-F238E27FC236}">
                  <a16:creationId xmlns:a16="http://schemas.microsoft.com/office/drawing/2014/main" id="{8A90D2D4-D250-B369-504D-9ED343A6AEA2}"/>
                </a:ext>
              </a:extLst>
            </p:cNvPr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14;p60">
              <a:extLst>
                <a:ext uri="{FF2B5EF4-FFF2-40B4-BE49-F238E27FC236}">
                  <a16:creationId xmlns:a16="http://schemas.microsoft.com/office/drawing/2014/main" id="{552EB300-404A-B220-8F82-C56D52194738}"/>
                </a:ext>
              </a:extLst>
            </p:cNvPr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14;p59">
            <a:extLst>
              <a:ext uri="{FF2B5EF4-FFF2-40B4-BE49-F238E27FC236}">
                <a16:creationId xmlns:a16="http://schemas.microsoft.com/office/drawing/2014/main" id="{ADC51321-7B09-EF01-C28E-333A6BA160B4}"/>
              </a:ext>
            </a:extLst>
          </p:cNvPr>
          <p:cNvGrpSpPr/>
          <p:nvPr/>
        </p:nvGrpSpPr>
        <p:grpSpPr>
          <a:xfrm>
            <a:off x="8260123" y="1610466"/>
            <a:ext cx="207401" cy="198163"/>
            <a:chOff x="3541011" y="1508594"/>
            <a:chExt cx="350166" cy="349434"/>
          </a:xfrm>
        </p:grpSpPr>
        <p:sp>
          <p:nvSpPr>
            <p:cNvPr id="11" name="Google Shape;10615;p59">
              <a:extLst>
                <a:ext uri="{FF2B5EF4-FFF2-40B4-BE49-F238E27FC236}">
                  <a16:creationId xmlns:a16="http://schemas.microsoft.com/office/drawing/2014/main" id="{6FFFA45F-2CC0-52D6-4B87-5AB839A70819}"/>
                </a:ext>
              </a:extLst>
            </p:cNvPr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616;p59">
              <a:extLst>
                <a:ext uri="{FF2B5EF4-FFF2-40B4-BE49-F238E27FC236}">
                  <a16:creationId xmlns:a16="http://schemas.microsoft.com/office/drawing/2014/main" id="{5F268D29-C4A5-50A0-1453-F17E59975520}"/>
                </a:ext>
              </a:extLst>
            </p:cNvPr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17;p59">
              <a:extLst>
                <a:ext uri="{FF2B5EF4-FFF2-40B4-BE49-F238E27FC236}">
                  <a16:creationId xmlns:a16="http://schemas.microsoft.com/office/drawing/2014/main" id="{47DC67E3-D987-626C-52F7-01DC4064661C}"/>
                </a:ext>
              </a:extLst>
            </p:cNvPr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18;p59">
              <a:extLst>
                <a:ext uri="{FF2B5EF4-FFF2-40B4-BE49-F238E27FC236}">
                  <a16:creationId xmlns:a16="http://schemas.microsoft.com/office/drawing/2014/main" id="{923F83F5-D878-C27F-ADC3-213015B481B2}"/>
                </a:ext>
              </a:extLst>
            </p:cNvPr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9;p59">
              <a:extLst>
                <a:ext uri="{FF2B5EF4-FFF2-40B4-BE49-F238E27FC236}">
                  <a16:creationId xmlns:a16="http://schemas.microsoft.com/office/drawing/2014/main" id="{FF876BA7-BA6D-F2A0-3287-10FDF48D3127}"/>
                </a:ext>
              </a:extLst>
            </p:cNvPr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20;p59">
              <a:extLst>
                <a:ext uri="{FF2B5EF4-FFF2-40B4-BE49-F238E27FC236}">
                  <a16:creationId xmlns:a16="http://schemas.microsoft.com/office/drawing/2014/main" id="{60CF5C02-81D3-F883-9EE2-C29CA393D6B1}"/>
                </a:ext>
              </a:extLst>
            </p:cNvPr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1;p59">
              <a:extLst>
                <a:ext uri="{FF2B5EF4-FFF2-40B4-BE49-F238E27FC236}">
                  <a16:creationId xmlns:a16="http://schemas.microsoft.com/office/drawing/2014/main" id="{63CDC263-73CA-3897-1E13-A5CB38CDE28C}"/>
                </a:ext>
              </a:extLst>
            </p:cNvPr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22;p59">
              <a:extLst>
                <a:ext uri="{FF2B5EF4-FFF2-40B4-BE49-F238E27FC236}">
                  <a16:creationId xmlns:a16="http://schemas.microsoft.com/office/drawing/2014/main" id="{03772130-6514-A571-DCDD-B083DA2D27DC}"/>
                </a:ext>
              </a:extLst>
            </p:cNvPr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23;p59">
              <a:extLst>
                <a:ext uri="{FF2B5EF4-FFF2-40B4-BE49-F238E27FC236}">
                  <a16:creationId xmlns:a16="http://schemas.microsoft.com/office/drawing/2014/main" id="{E2164362-A285-159E-6E76-97C64E1AF37C}"/>
                </a:ext>
              </a:extLst>
            </p:cNvPr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24;p59">
              <a:extLst>
                <a:ext uri="{FF2B5EF4-FFF2-40B4-BE49-F238E27FC236}">
                  <a16:creationId xmlns:a16="http://schemas.microsoft.com/office/drawing/2014/main" id="{1CD190E4-1F24-3623-A535-2D2D2B47ACF0}"/>
                </a:ext>
              </a:extLst>
            </p:cNvPr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25;p59">
              <a:extLst>
                <a:ext uri="{FF2B5EF4-FFF2-40B4-BE49-F238E27FC236}">
                  <a16:creationId xmlns:a16="http://schemas.microsoft.com/office/drawing/2014/main" id="{D141AC5F-985C-8D5F-1A33-1B6981D79DBD}"/>
                </a:ext>
              </a:extLst>
            </p:cNvPr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26;p59">
              <a:extLst>
                <a:ext uri="{FF2B5EF4-FFF2-40B4-BE49-F238E27FC236}">
                  <a16:creationId xmlns:a16="http://schemas.microsoft.com/office/drawing/2014/main" id="{1E4182E3-2712-222D-1E40-5AA9D4865498}"/>
                </a:ext>
              </a:extLst>
            </p:cNvPr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27;p59">
              <a:extLst>
                <a:ext uri="{FF2B5EF4-FFF2-40B4-BE49-F238E27FC236}">
                  <a16:creationId xmlns:a16="http://schemas.microsoft.com/office/drawing/2014/main" id="{ECE42047-3DAF-65D7-B602-7358360C8EF1}"/>
                </a:ext>
              </a:extLst>
            </p:cNvPr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oogle Shape;104;p24">
            <a:extLst>
              <a:ext uri="{FF2B5EF4-FFF2-40B4-BE49-F238E27FC236}">
                <a16:creationId xmlns:a16="http://schemas.microsoft.com/office/drawing/2014/main" id="{88B08C7F-A07C-8A71-BCC9-1ABD2164C7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74008" y="2111187"/>
            <a:ext cx="2615453" cy="2794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30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2E23E214-3345-AB2E-05DF-31BAE0E2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17BA52C4-7FE1-3E1E-72A2-2025D66EC3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008" y="840441"/>
            <a:ext cx="8195983" cy="2857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600" dirty="0"/>
              <a:t>تقاطع سه حوزه کلیدی</a:t>
            </a:r>
          </a:p>
          <a:p>
            <a:pPr algn="r" rtl="1"/>
            <a:r>
              <a:rPr lang="fa-IR" sz="1600" dirty="0"/>
              <a:t>این حوزه در نقطه تلاقی دیسیپلین‌های زیر قرار دارد:</a:t>
            </a:r>
          </a:p>
          <a:p>
            <a:pPr marL="495300" indent="-342900" algn="r" rtl="1">
              <a:buFont typeface="+mj-lt"/>
              <a:buAutoNum type="arabicPeriod"/>
            </a:pPr>
            <a:r>
              <a:rPr lang="fa-IR" sz="1600" dirty="0"/>
              <a:t>پردازش زبان طبیعی (</a:t>
            </a:r>
            <a:r>
              <a:rPr lang="fa-IR" sz="1200" dirty="0"/>
              <a:t>NLP</a:t>
            </a:r>
            <a:r>
              <a:rPr lang="fa-IR" sz="1600" dirty="0"/>
              <a:t>): فهم و تولید زبان (هسته اصلی).</a:t>
            </a:r>
          </a:p>
          <a:p>
            <a:pPr marL="495300" indent="-342900" algn="r" rtl="1">
              <a:buFont typeface="+mj-lt"/>
              <a:buAutoNum type="arabicPeriod"/>
            </a:pPr>
            <a:r>
              <a:rPr lang="fa-IR" sz="1600" dirty="0"/>
              <a:t>سیستم‌های چندعامله (</a:t>
            </a:r>
            <a:r>
              <a:rPr lang="fa-IR" sz="1200" dirty="0"/>
              <a:t>Multi-Agent Systems</a:t>
            </a:r>
            <a:r>
              <a:rPr lang="fa-IR" sz="1600" dirty="0"/>
              <a:t>): تعامل و همکاری.</a:t>
            </a:r>
          </a:p>
          <a:p>
            <a:pPr marL="495300" indent="-342900" algn="r" rtl="1">
              <a:buFont typeface="+mj-lt"/>
              <a:buAutoNum type="arabicPeriod"/>
            </a:pPr>
            <a:r>
              <a:rPr lang="fa-IR" sz="1600" dirty="0"/>
              <a:t>علوم اجتماعی محاسباتی (</a:t>
            </a:r>
            <a:r>
              <a:rPr lang="fa-IR" sz="1200" dirty="0"/>
              <a:t>Computational Social Science</a:t>
            </a:r>
            <a:r>
              <a:rPr lang="fa-IR" sz="1600" dirty="0"/>
              <a:t>): تحلیل رفتار جمعی.</a:t>
            </a:r>
          </a:p>
          <a:p>
            <a:pPr algn="r" rtl="1"/>
            <a:r>
              <a:rPr lang="fa-IR" sz="1600" dirty="0"/>
              <a:t> تحول در نقش </a:t>
            </a:r>
            <a:r>
              <a:rPr lang="fa-IR" sz="1200" dirty="0"/>
              <a:t>NLP</a:t>
            </a:r>
            <a:r>
              <a:rPr lang="fa-IR" sz="1600" dirty="0"/>
              <a:t>:</a:t>
            </a:r>
          </a:p>
          <a:p>
            <a:pPr algn="r" rtl="1"/>
            <a:r>
              <a:rPr lang="fa-IR" sz="1600" dirty="0"/>
              <a:t>در اینجا </a:t>
            </a:r>
            <a:r>
              <a:rPr lang="fa-IR" sz="1200" dirty="0"/>
              <a:t>NLP</a:t>
            </a:r>
            <a:r>
              <a:rPr lang="fa-IR" sz="1600" dirty="0"/>
              <a:t> دیگر فقط ابزاری برای “تحلیل متن” نیست، بلکه به عنوان موتور تصمیم‌گیری و استدلال عامل‌ها عمل می‌کند.</a:t>
            </a:r>
          </a:p>
        </p:txBody>
      </p:sp>
      <p:sp>
        <p:nvSpPr>
          <p:cNvPr id="186" name="Google Shape;186;p31">
            <a:extLst>
              <a:ext uri="{FF2B5EF4-FFF2-40B4-BE49-F238E27FC236}">
                <a16:creationId xmlns:a16="http://schemas.microsoft.com/office/drawing/2014/main" id="{D0D126A6-9FF8-B50D-F4A7-73A934274E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32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/>
              <a:t>1.3 جایگاه در پردازش زبان طبیعی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13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14C5A8C8-836A-B225-B88B-23F15C90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E77E74B0-4626-ABD6-6213-B70D60C87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824" y="971850"/>
            <a:ext cx="398866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SA" dirty="0"/>
              <a:t>مرور ادبیات پژوهشی</a:t>
            </a:r>
            <a:endParaRPr dirty="0"/>
          </a:p>
        </p:txBody>
      </p:sp>
      <p:sp>
        <p:nvSpPr>
          <p:cNvPr id="176" name="Google Shape;176;p30">
            <a:extLst>
              <a:ext uri="{FF2B5EF4-FFF2-40B4-BE49-F238E27FC236}">
                <a16:creationId xmlns:a16="http://schemas.microsoft.com/office/drawing/2014/main" id="{097AC417-6F62-8A92-1A1A-AAFE15A0CFB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02</a:t>
            </a:r>
            <a:endParaRPr dirty="0"/>
          </a:p>
        </p:txBody>
      </p:sp>
      <p:cxnSp>
        <p:nvCxnSpPr>
          <p:cNvPr id="177" name="Google Shape;177;p30">
            <a:extLst>
              <a:ext uri="{FF2B5EF4-FFF2-40B4-BE49-F238E27FC236}">
                <a16:creationId xmlns:a16="http://schemas.microsoft.com/office/drawing/2014/main" id="{D3517D0B-D932-1540-BB1F-022444F518B7}"/>
              </a:ext>
            </a:extLst>
          </p:cNvPr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6794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7B3017DF-010B-A157-8CDE-D8E6753FF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92699681-E091-A7DB-A15B-B78E09DC82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008" y="1089211"/>
            <a:ext cx="8195983" cy="34357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600" dirty="0"/>
              <a:t>جامع‌ترین نمای کلی (۲۰۲۴)</a:t>
            </a:r>
          </a:p>
          <a:p>
            <a:pPr rtl="1"/>
            <a:r>
              <a:rPr lang="en-US" sz="1600" dirty="0"/>
              <a:t>Large Language Models Empowered Agent-Based Modeling and Simulation: A Survey</a:t>
            </a:r>
          </a:p>
          <a:p>
            <a:pPr rtl="1"/>
            <a:r>
              <a:rPr lang="en-US" sz="1200" i="1" dirty="0"/>
              <a:t>(Nature Humanities and Social Sciences Communications, 2024)</a:t>
            </a:r>
            <a:endParaRPr lang="en-US" sz="1200" dirty="0"/>
          </a:p>
          <a:p>
            <a:pPr algn="r" rtl="1"/>
            <a:r>
              <a:rPr lang="fa-IR" sz="1600" dirty="0"/>
              <a:t>       چارچوب پیشنهادی برای عامل‌ها:</a:t>
            </a:r>
          </a:p>
          <a:p>
            <a:pPr algn="r" rtl="1"/>
            <a:r>
              <a:rPr lang="fa-IR" sz="1600" dirty="0"/>
              <a:t>ادراک (</a:t>
            </a:r>
            <a:r>
              <a:rPr lang="fa-IR" sz="1200" dirty="0"/>
              <a:t>Perception</a:t>
            </a:r>
            <a:r>
              <a:rPr lang="fa-IR" sz="1600" dirty="0"/>
              <a:t>): دریافت اطلاعات محیطی.</a:t>
            </a:r>
          </a:p>
          <a:p>
            <a:pPr algn="r" rtl="1"/>
            <a:r>
              <a:rPr lang="fa-IR" sz="1600" dirty="0"/>
              <a:t>حافظه (</a:t>
            </a:r>
            <a:r>
              <a:rPr lang="fa-IR" sz="1200" dirty="0"/>
              <a:t>Memory</a:t>
            </a:r>
            <a:r>
              <a:rPr lang="fa-IR" sz="1600" dirty="0"/>
              <a:t>): ذخیره تجربیات کوتاه و بلندمدت.</a:t>
            </a:r>
          </a:p>
          <a:p>
            <a:pPr algn="r" rtl="1"/>
            <a:r>
              <a:rPr lang="fa-IR" sz="1600" dirty="0"/>
              <a:t>استدلال (</a:t>
            </a:r>
            <a:r>
              <a:rPr lang="fa-IR" sz="1200" dirty="0"/>
              <a:t>Reasoning</a:t>
            </a:r>
            <a:r>
              <a:rPr lang="fa-IR" sz="1600" dirty="0"/>
              <a:t>): پردازش منطقی داده‌ها.</a:t>
            </a:r>
          </a:p>
          <a:p>
            <a:pPr algn="r" rtl="1"/>
            <a:r>
              <a:rPr lang="fa-IR" sz="1600" dirty="0"/>
              <a:t>کنش (</a:t>
            </a:r>
            <a:r>
              <a:rPr lang="fa-IR" sz="1200" dirty="0"/>
              <a:t>Action</a:t>
            </a:r>
            <a:r>
              <a:rPr lang="fa-IR" sz="1600" dirty="0"/>
              <a:t>): انجام فعالیت در محیط.</a:t>
            </a:r>
          </a:p>
          <a:p>
            <a:pPr algn="r" rtl="1"/>
            <a:r>
              <a:rPr lang="fa-IR" sz="1800" dirty="0"/>
              <a:t>نقاط قوت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جامع‌ترین </a:t>
            </a:r>
            <a:r>
              <a:rPr lang="fa-IR" sz="1200" dirty="0"/>
              <a:t>Survey</a:t>
            </a:r>
            <a:r>
              <a:rPr lang="fa-IR" sz="1600" dirty="0"/>
              <a:t> موجود در این حوزه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بررسی چالش‌های اخلاقی و ارزیابی</a:t>
            </a:r>
          </a:p>
          <a:p>
            <a:pPr algn="r" rtl="1"/>
            <a:r>
              <a:rPr lang="fa-IR" sz="1800" dirty="0"/>
              <a:t>نقاط ضعف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تمرکز بیشتر بر مفاهیم تا پیاده‌سازی عملی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1600" dirty="0"/>
              <a:t>فقدان معیارهای کمی استاندارد برای ارزیابی</a:t>
            </a:r>
          </a:p>
        </p:txBody>
      </p:sp>
      <p:sp>
        <p:nvSpPr>
          <p:cNvPr id="186" name="Google Shape;186;p31">
            <a:extLst>
              <a:ext uri="{FF2B5EF4-FFF2-40B4-BE49-F238E27FC236}">
                <a16:creationId xmlns:a16="http://schemas.microsoft.com/office/drawing/2014/main" id="{8B7CB69B-8250-CB1F-38DC-116834F3A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32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/>
              <a:t>2.1 مقاله مروری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grpSp>
        <p:nvGrpSpPr>
          <p:cNvPr id="2" name="Google Shape;10224;p58">
            <a:extLst>
              <a:ext uri="{FF2B5EF4-FFF2-40B4-BE49-F238E27FC236}">
                <a16:creationId xmlns:a16="http://schemas.microsoft.com/office/drawing/2014/main" id="{5C46A28E-F6F1-0EA0-8080-D2B1153CFF83}"/>
              </a:ext>
            </a:extLst>
          </p:cNvPr>
          <p:cNvGrpSpPr/>
          <p:nvPr/>
        </p:nvGrpSpPr>
        <p:grpSpPr>
          <a:xfrm>
            <a:off x="8189097" y="1828800"/>
            <a:ext cx="225492" cy="220654"/>
            <a:chOff x="3950316" y="3820307"/>
            <a:chExt cx="369805" cy="353782"/>
          </a:xfrm>
        </p:grpSpPr>
        <p:sp>
          <p:nvSpPr>
            <p:cNvPr id="3" name="Google Shape;10225;p58">
              <a:extLst>
                <a:ext uri="{FF2B5EF4-FFF2-40B4-BE49-F238E27FC236}">
                  <a16:creationId xmlns:a16="http://schemas.microsoft.com/office/drawing/2014/main" id="{0F6D33D2-925B-0AA8-8629-D5BF132180E9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226;p58">
              <a:extLst>
                <a:ext uri="{FF2B5EF4-FFF2-40B4-BE49-F238E27FC236}">
                  <a16:creationId xmlns:a16="http://schemas.microsoft.com/office/drawing/2014/main" id="{993A6069-1E4B-2072-4630-2AE1EE505039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227;p58">
              <a:extLst>
                <a:ext uri="{FF2B5EF4-FFF2-40B4-BE49-F238E27FC236}">
                  <a16:creationId xmlns:a16="http://schemas.microsoft.com/office/drawing/2014/main" id="{F5CA5F14-83C6-8D4D-5BEB-8DB2EF3837C5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228;p58">
              <a:extLst>
                <a:ext uri="{FF2B5EF4-FFF2-40B4-BE49-F238E27FC236}">
                  <a16:creationId xmlns:a16="http://schemas.microsoft.com/office/drawing/2014/main" id="{D977C6C3-33F0-F261-0E44-D28D9A398655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709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9231BF7B-7743-2207-73B5-3E518387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4AF26C91-6616-4A4A-AB4F-0C1E4DC4EE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008" y="1089212"/>
            <a:ext cx="8195983" cy="3260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rtl="1"/>
            <a:r>
              <a:rPr lang="fa-IR" sz="1600" dirty="0"/>
              <a:t>1. مقاله1:</a:t>
            </a:r>
          </a:p>
          <a:p>
            <a:pPr algn="r" rtl="1"/>
            <a:r>
              <a:rPr lang="fa-IR" sz="1600" dirty="0"/>
              <a:t>عامل‌های مولد (</a:t>
            </a:r>
            <a:r>
              <a:rPr lang="fa-IR" sz="1200" dirty="0"/>
              <a:t>Generative Agents</a:t>
            </a:r>
            <a:r>
              <a:rPr lang="fa-IR" sz="1600" dirty="0"/>
              <a:t>)</a:t>
            </a:r>
          </a:p>
          <a:p>
            <a:r>
              <a:rPr lang="fa-IR" sz="1600" dirty="0"/>
              <a:t> </a:t>
            </a:r>
            <a:r>
              <a:rPr lang="en-US" sz="1600" dirty="0" err="1"/>
              <a:t>عنوان</a:t>
            </a:r>
            <a:r>
              <a:rPr lang="en-US" sz="1600" dirty="0"/>
              <a:t>: Generative Agents: Interactive Simulacra of Human Behavior</a:t>
            </a:r>
          </a:p>
          <a:p>
            <a:r>
              <a:rPr lang="en-US" sz="1200" i="1" dirty="0"/>
              <a:t>(Park et al., 2023)</a:t>
            </a:r>
            <a:endParaRPr lang="en-US" sz="1200" dirty="0"/>
          </a:p>
          <a:p>
            <a:pPr algn="r" rtl="1"/>
            <a:r>
              <a:rPr lang="fa-IR" sz="1800" dirty="0"/>
              <a:t>ایده اصلی:</a:t>
            </a:r>
          </a:p>
          <a:p>
            <a:pPr marL="438150" indent="-285750" algn="r" rtl="1">
              <a:buFont typeface="Wingdings" panose="05000000000000000000" pitchFamily="2" charset="2"/>
              <a:buChar char="q"/>
            </a:pPr>
            <a:r>
              <a:rPr lang="fa-IR" sz="1600" dirty="0"/>
              <a:t>عامل‌هایی با حافظه بلندمدت، برنامه‌ریزی و تعامل اجتماعی</a:t>
            </a:r>
          </a:p>
          <a:p>
            <a:pPr marL="438150" indent="-285750" algn="r" rtl="1">
              <a:buFont typeface="Wingdings" panose="05000000000000000000" pitchFamily="2" charset="2"/>
              <a:buChar char="q"/>
            </a:pPr>
            <a:r>
              <a:rPr lang="fa-IR" sz="1600" dirty="0"/>
              <a:t>استفاده از </a:t>
            </a:r>
            <a:r>
              <a:rPr lang="fa-IR" sz="1200" dirty="0"/>
              <a:t>LLM</a:t>
            </a:r>
            <a:r>
              <a:rPr lang="fa-IR" sz="1600" dirty="0"/>
              <a:t> برای شبیه‌سازی زندگی روزمره انسان‌ها</a:t>
            </a:r>
          </a:p>
          <a:p>
            <a:pPr algn="r" rtl="1"/>
            <a:r>
              <a:rPr lang="fa-IR" sz="1800" dirty="0"/>
              <a:t>نقاط قوت: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1600" dirty="0"/>
              <a:t>نمونه عملی و قابل لمس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1600" dirty="0"/>
              <a:t>نمایش رفتارهای </a:t>
            </a:r>
            <a:r>
              <a:rPr lang="fa-IR" sz="1200" dirty="0"/>
              <a:t>emergent</a:t>
            </a:r>
            <a:endParaRPr lang="fa-IR" sz="1600" dirty="0"/>
          </a:p>
          <a:p>
            <a:pPr algn="r" rtl="1"/>
            <a:r>
              <a:rPr lang="fa-IR" sz="1800" dirty="0"/>
              <a:t>نقاط ضعف: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1600" dirty="0"/>
              <a:t>مقیاس‌پذیری محدود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1600" dirty="0"/>
              <a:t>هزینه محاسباتی بالا</a:t>
            </a:r>
          </a:p>
        </p:txBody>
      </p:sp>
      <p:sp>
        <p:nvSpPr>
          <p:cNvPr id="186" name="Google Shape;186;p31">
            <a:extLst>
              <a:ext uri="{FF2B5EF4-FFF2-40B4-BE49-F238E27FC236}">
                <a16:creationId xmlns:a16="http://schemas.microsoft.com/office/drawing/2014/main" id="{BC5A8781-48EE-2E30-CFF5-5CEBDCCC0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32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/>
              <a:t>2.2 مقالات جدید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850452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897</Words>
  <Application>Microsoft Office PowerPoint</Application>
  <PresentationFormat>On-screen Show (16:9)</PresentationFormat>
  <Paragraphs>161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Fira Sans Condensed Light</vt:lpstr>
      <vt:lpstr>Arial</vt:lpstr>
      <vt:lpstr>B Titr</vt:lpstr>
      <vt:lpstr>Anton</vt:lpstr>
      <vt:lpstr>Wingdings</vt:lpstr>
      <vt:lpstr>Rajdhani</vt:lpstr>
      <vt:lpstr>Courier New</vt:lpstr>
      <vt:lpstr>Advent Pro Light</vt:lpstr>
      <vt:lpstr>Constantia</vt:lpstr>
      <vt:lpstr>Josefin Slab</vt:lpstr>
      <vt:lpstr>B Nazanin</vt:lpstr>
      <vt:lpstr>Ai Tech Agency by Slidesgo</vt:lpstr>
      <vt:lpstr>LLM مروری بر مدل‌سازی مبتنی بر عامل با استفاده از</vt:lpstr>
      <vt:lpstr>معرفی حوزه</vt:lpstr>
      <vt:lpstr>معرفی حوزه</vt:lpstr>
      <vt:lpstr>1.1 تعریف دقیق مسئله </vt:lpstr>
      <vt:lpstr>1.2 اهمیت،کاربردها و نمونه‌های واقعی</vt:lpstr>
      <vt:lpstr>1.3 جایگاه در پردازش زبان طبیعی </vt:lpstr>
      <vt:lpstr>مرور ادبیات پژوهشی</vt:lpstr>
      <vt:lpstr>2.1 مقاله مروری  </vt:lpstr>
      <vt:lpstr>2.2 مقالات جدید  </vt:lpstr>
      <vt:lpstr>PowerPoint Presentation</vt:lpstr>
      <vt:lpstr>2.3 مقایسه مقاله ها  </vt:lpstr>
      <vt:lpstr>روندها و چالش‌های پژوهشی</vt:lpstr>
      <vt:lpstr>3.1 روندهای مهم  </vt:lpstr>
      <vt:lpstr>3.3 مسیرهای آینده پژوهش  </vt:lpstr>
      <vt:lpstr>کاربردهای عملی حوزه</vt:lpstr>
      <vt:lpstr>4.1 سیستم‌های واقعی</vt:lpstr>
      <vt:lpstr>4.2 ارتباط با حوزه‌های دیگر</vt:lpstr>
      <vt:lpstr>جمع‌بندی نهایی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قالب پاورپوینت هوش مصنوعی</dc:title>
  <dc:creator>amiros</dc:creator>
  <cp:lastModifiedBy>home</cp:lastModifiedBy>
  <cp:revision>15</cp:revision>
  <dcterms:modified xsi:type="dcterms:W3CDTF">2026-02-06T14:46:25Z</dcterms:modified>
</cp:coreProperties>
</file>